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79" r:id="rId4"/>
    <p:sldId id="280" r:id="rId5"/>
    <p:sldId id="302" r:id="rId6"/>
    <p:sldId id="281" r:id="rId7"/>
    <p:sldId id="282" r:id="rId8"/>
    <p:sldId id="283" r:id="rId9"/>
    <p:sldId id="285" r:id="rId10"/>
    <p:sldId id="284" r:id="rId11"/>
    <p:sldId id="286" r:id="rId12"/>
    <p:sldId id="288" r:id="rId13"/>
    <p:sldId id="258" r:id="rId14"/>
    <p:sldId id="277" r:id="rId15"/>
    <p:sldId id="259" r:id="rId16"/>
    <p:sldId id="289" r:id="rId17"/>
    <p:sldId id="260" r:id="rId18"/>
    <p:sldId id="291" r:id="rId19"/>
    <p:sldId id="290" r:id="rId20"/>
    <p:sldId id="268" r:id="rId21"/>
    <p:sldId id="269" r:id="rId22"/>
    <p:sldId id="292" r:id="rId23"/>
    <p:sldId id="294" r:id="rId24"/>
    <p:sldId id="293" r:id="rId25"/>
    <p:sldId id="295" r:id="rId26"/>
    <p:sldId id="296" r:id="rId27"/>
    <p:sldId id="297" r:id="rId28"/>
    <p:sldId id="298" r:id="rId29"/>
    <p:sldId id="299" r:id="rId30"/>
    <p:sldId id="300" r:id="rId31"/>
    <p:sldId id="270" r:id="rId32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07"/>
    <p:restoredTop sz="74694"/>
  </p:normalViewPr>
  <p:slideViewPr>
    <p:cSldViewPr>
      <p:cViewPr varScale="1">
        <p:scale>
          <a:sx n="94" d="100"/>
          <a:sy n="94" d="100"/>
        </p:scale>
        <p:origin x="216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56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5C4E9-71F6-9249-BB7E-DD4FA53634BE}" type="datetimeFigureOut">
              <a:rPr lang="en-US" smtClean="0"/>
              <a:t>7/28/20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80E00A-CB04-C641-8A73-449D28A87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085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Existing CNN-based segmentation methods mainly focus on looking for increasingly powerful networks architectures.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80E00A-CB04-C641-8A73-449D28A87C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482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most common setting is where only image-level labels for the presence or absence of classes are provided during training [4,20,21,22,23,24,25], but other forms of weak supervision have been explored as well, such as bounding box annotations [4], eye tracks [26], free-form scri</a:t>
            </a:r>
            <a:r>
              <a:rPr lang="en-US" altLang="zh-CN" dirty="0"/>
              <a:t>bbles</a:t>
            </a:r>
            <a:r>
              <a:rPr lang="zh-CN" altLang="en-US" dirty="0"/>
              <a:t> </a:t>
            </a:r>
            <a:r>
              <a:rPr lang="en-US" dirty="0"/>
              <a:t>or noisy web tags</a:t>
            </a:r>
            <a:r>
              <a:rPr lang="zh-CN" altLang="en-US" dirty="0"/>
              <a:t>  </a:t>
            </a:r>
            <a:r>
              <a:rPr lang="en-US" dirty="0"/>
              <a:t>The most natural way for humans to refer to an object is by pointing: “That cat over there” (point) or “What is that over there?” (point). Psychology research has indicated that humans point to objects in a consistent and predictable 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0E00A-CB04-C641-8A73-449D28A87CB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684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procedure of annotating segmentation masks is very similar to interactive image segmentation [4], which has been a widely studied problem in the past decade [4, 26, 17, 11, 16, 19, 6]. Among various forms of user interactions, scribbles are particularly popular [4, 17, 11, 16, 19, 6] and have been recognized as a user-friendly way of interacting.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0E00A-CB04-C641-8A73-449D28A87CB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69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Apart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full</a:t>
            </a:r>
            <a:r>
              <a:rPr lang="zh-CN" altLang="en-US" dirty="0"/>
              <a:t> </a:t>
            </a:r>
            <a:r>
              <a:rPr lang="en-US" altLang="zh-CN" dirty="0"/>
              <a:t>supervision,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types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supervisions?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0E00A-CB04-C641-8A73-449D28A87C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906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0E00A-CB04-C641-8A73-449D28A87CB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414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80E00A-CB04-C641-8A73-449D28A87CB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834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80E00A-CB04-C641-8A73-449D28A87CB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98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80E00A-CB04-C641-8A73-449D28A87CB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453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C9C8A-0357-4320-98C8-44A4678350C1}" type="datetimeFigureOut">
              <a:rPr lang="tr-TR" smtClean="0"/>
              <a:t>28.07.2020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C0272-6983-4BEA-935F-B0917C18254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99852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C9C8A-0357-4320-98C8-44A4678350C1}" type="datetimeFigureOut">
              <a:rPr lang="tr-TR" smtClean="0"/>
              <a:t>28.07.2020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C0272-6983-4BEA-935F-B0917C18254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04506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C9C8A-0357-4320-98C8-44A4678350C1}" type="datetimeFigureOut">
              <a:rPr lang="tr-TR" smtClean="0"/>
              <a:t>28.07.2020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C0272-6983-4BEA-935F-B0917C18254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11658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rgbClr val="EBB10C"/>
              </a:buClr>
              <a:buSzPct val="60000"/>
              <a:buFont typeface="Wingdings" pitchFamily="2" charset="2"/>
              <a:buChar char="q"/>
              <a:defRPr/>
            </a:lvl1pPr>
            <a:lvl2pPr marL="742950" indent="-285750">
              <a:buClr>
                <a:schemeClr val="accent6">
                  <a:lumMod val="75000"/>
                </a:schemeClr>
              </a:buClr>
              <a:buSzPct val="120000"/>
              <a:buFont typeface="Wingdings" pitchFamily="2" charset="2"/>
              <a:buChar char="§"/>
              <a:defRPr/>
            </a:lvl2pPr>
            <a:lvl3pPr marL="1143000" indent="-228600"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/>
            </a:lvl4pPr>
            <a:lvl5pPr marL="20574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r-T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C9C8A-0357-4320-98C8-44A4678350C1}" type="datetimeFigureOut">
              <a:rPr lang="tr-TR" smtClean="0"/>
              <a:t>28.07.2020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C0272-6983-4BEA-935F-B0917C18254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88657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C9C8A-0357-4320-98C8-44A4678350C1}" type="datetimeFigureOut">
              <a:rPr lang="tr-TR" smtClean="0"/>
              <a:t>28.07.2020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C0272-6983-4BEA-935F-B0917C18254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35061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C9C8A-0357-4320-98C8-44A4678350C1}" type="datetimeFigureOut">
              <a:rPr lang="tr-TR" smtClean="0"/>
              <a:t>28.07.2020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C0272-6983-4BEA-935F-B0917C18254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07731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C9C8A-0357-4320-98C8-44A4678350C1}" type="datetimeFigureOut">
              <a:rPr lang="tr-TR" smtClean="0"/>
              <a:t>28.07.2020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C0272-6983-4BEA-935F-B0917C18254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90302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C9C8A-0357-4320-98C8-44A4678350C1}" type="datetimeFigureOut">
              <a:rPr lang="tr-TR" smtClean="0"/>
              <a:t>28.07.2020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C0272-6983-4BEA-935F-B0917C18254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26508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C9C8A-0357-4320-98C8-44A4678350C1}" type="datetimeFigureOut">
              <a:rPr lang="tr-TR" smtClean="0"/>
              <a:t>28.07.2020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C0272-6983-4BEA-935F-B0917C18254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16607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C9C8A-0357-4320-98C8-44A4678350C1}" type="datetimeFigureOut">
              <a:rPr lang="tr-TR" smtClean="0"/>
              <a:t>28.07.2020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C0272-6983-4BEA-935F-B0917C18254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24046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C9C8A-0357-4320-98C8-44A4678350C1}" type="datetimeFigureOut">
              <a:rPr lang="tr-TR" smtClean="0"/>
              <a:t>28.07.2020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C0272-6983-4BEA-935F-B0917C18254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02113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r-T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C9C8A-0357-4320-98C8-44A4678350C1}" type="datetimeFigureOut">
              <a:rPr lang="tr-TR" smtClean="0"/>
              <a:t>28.07.2020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2C0272-6983-4BEA-935F-B0917C18254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45301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buClr>
          <a:srgbClr val="F7BC11"/>
        </a:buClr>
        <a:buSzPct val="60000"/>
        <a:buFont typeface="Wingdings" pitchFamily="2" charset="2"/>
        <a:buChar char="q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buClr>
          <a:schemeClr val="accent6">
            <a:lumMod val="75000"/>
          </a:schemeClr>
        </a:buClr>
        <a:buSzPct val="120000"/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buClr>
          <a:schemeClr val="accent5">
            <a:lumMod val="75000"/>
          </a:schemeClr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7BE58-1C5C-FF4F-A626-5E312B8811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560" y="2132856"/>
            <a:ext cx="7772400" cy="1470025"/>
          </a:xfrm>
        </p:spPr>
        <p:txBody>
          <a:bodyPr>
            <a:noAutofit/>
          </a:bodyPr>
          <a:lstStyle/>
          <a:p>
            <a:r>
              <a:rPr lang="en-US" sz="3200" dirty="0"/>
              <a:t>Prior-aware Neural Network for Partially-Supervised Multi-Organ Segmentation and Hyper-Pairing Network for Multi-Phase </a:t>
            </a:r>
            <a:r>
              <a:rPr lang="en-US" altLang="zh-CN" sz="3200" dirty="0"/>
              <a:t>PDAC</a:t>
            </a:r>
            <a:r>
              <a:rPr lang="zh-CN" altLang="en-US" sz="3200" dirty="0"/>
              <a:t> </a:t>
            </a:r>
            <a:r>
              <a:rPr lang="en-US" sz="3200" dirty="0"/>
              <a:t>Segmentation</a:t>
            </a:r>
            <a:endParaRPr lang="tr-TR" sz="32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BABEE2B-900D-9541-81C3-0FC0D976A9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9388" y="4725144"/>
            <a:ext cx="6696744" cy="1105002"/>
          </a:xfrm>
        </p:spPr>
        <p:txBody>
          <a:bodyPr>
            <a:norm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defTabSz="457200">
              <a:defRPr/>
            </a:pP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uyin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Zhou</a:t>
            </a: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altLang="en-US" sz="18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200">
              <a:defRPr/>
            </a:pPr>
            <a:r>
              <a:rPr lang="en-US" altLang="zh-CN" sz="1800" dirty="0">
                <a:latin typeface="Arial" panose="020B0604020202020204" pitchFamily="34" charset="0"/>
              </a:rPr>
              <a:t>Johns Hopkins University</a:t>
            </a:r>
            <a:endParaRPr lang="en-US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727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0AC99-154D-2E43-9A20-BA2701C7D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Weak</a:t>
            </a:r>
            <a:r>
              <a:rPr lang="zh-CN" altLang="en-US" dirty="0"/>
              <a:t> </a:t>
            </a:r>
            <a:r>
              <a:rPr lang="en-US" altLang="zh-CN" dirty="0"/>
              <a:t>supervisions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Medical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BB1273-64C2-8942-9844-BFF08109C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67" y="1916832"/>
            <a:ext cx="7379066" cy="324354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696509F-5D86-7D4E-AE75-420F9A6CE665}"/>
              </a:ext>
            </a:extLst>
          </p:cNvPr>
          <p:cNvSpPr/>
          <p:nvPr/>
        </p:nvSpPr>
        <p:spPr>
          <a:xfrm>
            <a:off x="457199" y="5445224"/>
            <a:ext cx="90723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[7]</a:t>
            </a:r>
            <a:r>
              <a:rPr lang="en-US" dirty="0"/>
              <a:t> </a:t>
            </a:r>
            <a:r>
              <a:rPr lang="en-US" dirty="0" err="1"/>
              <a:t>Hoel</a:t>
            </a:r>
            <a:r>
              <a:rPr lang="en-US" dirty="0"/>
              <a:t> </a:t>
            </a:r>
            <a:r>
              <a:rPr lang="en-US" dirty="0" err="1"/>
              <a:t>Kervadec</a:t>
            </a:r>
            <a:r>
              <a:rPr lang="en-US" dirty="0"/>
              <a:t>, et al. “Constrained-CNN Losses for Weakly Supervised Segmentation.” </a:t>
            </a:r>
            <a:r>
              <a:rPr lang="en-US" altLang="zh-CN" i="1" dirty="0"/>
              <a:t>Medical</a:t>
            </a:r>
            <a:r>
              <a:rPr lang="zh-CN" altLang="en-US" i="1" dirty="0"/>
              <a:t> </a:t>
            </a:r>
            <a:r>
              <a:rPr lang="en-US" altLang="zh-CN" i="1" dirty="0"/>
              <a:t>Image</a:t>
            </a:r>
            <a:r>
              <a:rPr lang="zh-CN" altLang="en-US" i="1" dirty="0"/>
              <a:t> </a:t>
            </a:r>
            <a:r>
              <a:rPr lang="en-US" altLang="zh-CN" i="1" dirty="0"/>
              <a:t>Analysis</a:t>
            </a:r>
            <a:r>
              <a:rPr lang="zh-CN" altLang="en-US" i="1" dirty="0"/>
              <a:t> </a:t>
            </a:r>
            <a:r>
              <a:rPr lang="en-US" altLang="zh-CN" i="1" dirty="0"/>
              <a:t>2019</a:t>
            </a:r>
            <a:endParaRPr lang="en-US" altLang="zh-CN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040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4D3FE9-D6B4-944E-9F72-4AE30B3B5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363" y="4797152"/>
            <a:ext cx="3361273" cy="184975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141CE6-9D34-A34E-919D-73587F73BC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2"/>
          <a:stretch/>
        </p:blipFill>
        <p:spPr>
          <a:xfrm>
            <a:off x="477475" y="404664"/>
            <a:ext cx="8090712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120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7BE58-1C5C-FF4F-A626-5E312B8811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560" y="2132856"/>
            <a:ext cx="7772400" cy="1470025"/>
          </a:xfrm>
        </p:spPr>
        <p:txBody>
          <a:bodyPr>
            <a:noAutofit/>
          </a:bodyPr>
          <a:lstStyle/>
          <a:p>
            <a:r>
              <a:rPr lang="en-US" sz="3200" dirty="0"/>
              <a:t>Prior-aware Neural Network for Partially-Supervised Multi-Organ</a:t>
            </a:r>
            <a:endParaRPr lang="tr-TR" sz="3200" dirty="0"/>
          </a:p>
        </p:txBody>
      </p:sp>
      <p:pic>
        <p:nvPicPr>
          <p:cNvPr id="6" name="Picture 1" descr="page16image3086906688">
            <a:extLst>
              <a:ext uri="{FF2B5EF4-FFF2-40B4-BE49-F238E27FC236}">
                <a16:creationId xmlns:a16="http://schemas.microsoft.com/office/drawing/2014/main" id="{36AE432B-7D2E-7740-86EE-95886F65B7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39"/>
          <a:stretch/>
        </p:blipFill>
        <p:spPr bwMode="auto">
          <a:xfrm>
            <a:off x="6444208" y="4005064"/>
            <a:ext cx="2221612" cy="213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971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46AE2-4CC8-5748-940D-A3CFECDBD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73" y="841276"/>
            <a:ext cx="8229600" cy="1143000"/>
          </a:xfrm>
        </p:spPr>
        <p:txBody>
          <a:bodyPr/>
          <a:lstStyle/>
          <a:p>
            <a:r>
              <a:rPr lang="en-US" dirty="0"/>
              <a:t>Motivation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Priors</a:t>
            </a:r>
            <a:r>
              <a:rPr lang="en-US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2F1DDB-E081-604B-B7FF-0EDDF26C3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204864"/>
            <a:ext cx="6048672" cy="324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843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F77DF-95E8-CA41-86D1-D7018DF1C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Motivation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A5632B-1CB0-A845-8D0C-DBB78B1B9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1443"/>
            <a:ext cx="9144000" cy="451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BC0FA-B343-5A47-9D39-C8352FB62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800" dirty="0" err="1"/>
              <a:t>PaNN</a:t>
            </a:r>
            <a:endParaRPr lang="en-US" sz="3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654DEC-7796-CC4C-9547-19F9660D08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150" y="1417638"/>
            <a:ext cx="5219700" cy="10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1A904F-1F62-D04B-86B4-9B704EDC89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76872"/>
            <a:ext cx="6858000" cy="1943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21D082-610B-CA4F-91ED-4AF078F5A8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629" y="4219972"/>
            <a:ext cx="67818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22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176497-76B7-A542-987E-6B4620ED2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168860"/>
            <a:ext cx="6375400" cy="304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CF005B-7BC6-184C-93F2-337B758EE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196752"/>
            <a:ext cx="5380276" cy="7437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6513F6-E5A7-084A-84B0-B7B1BB64D8A9}"/>
              </a:ext>
            </a:extLst>
          </p:cNvPr>
          <p:cNvSpPr/>
          <p:nvPr/>
        </p:nvSpPr>
        <p:spPr>
          <a:xfrm>
            <a:off x="251520" y="5661248"/>
            <a:ext cx="90723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[8]</a:t>
            </a:r>
            <a:r>
              <a:rPr lang="en-US" sz="1600" dirty="0"/>
              <a:t> Y. Liu, J. Chen, and L. Deng. An unsupervised learning method exploiting sequential output statistics. In NIPS, 2017</a:t>
            </a:r>
            <a:endParaRPr lang="en-US" altLang="zh-CN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822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CCBCC-7CCC-DB42-97CA-1F4961024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800" dirty="0"/>
              <a:t>Overall</a:t>
            </a:r>
            <a:r>
              <a:rPr lang="zh-CN" altLang="en-US" sz="3800" dirty="0"/>
              <a:t> </a:t>
            </a:r>
            <a:r>
              <a:rPr lang="en-US" altLang="zh-CN" sz="3800" dirty="0"/>
              <a:t>Framework</a:t>
            </a:r>
            <a:endParaRPr lang="en-US" sz="3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661CAE-5B7E-2E41-92C3-546B9C2BA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714" y="1417638"/>
            <a:ext cx="6118572" cy="497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30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6297C-149C-3044-B8C8-332497C4E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Experimental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F102CC-25CD-7C4A-9887-AB5EE4200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8"/>
          <a:stretch/>
        </p:blipFill>
        <p:spPr>
          <a:xfrm>
            <a:off x="0" y="2420888"/>
            <a:ext cx="9043214" cy="2304256"/>
          </a:xfrm>
        </p:spPr>
      </p:pic>
    </p:spTree>
    <p:extLst>
      <p:ext uri="{BB962C8B-B14F-4D97-AF65-F5344CB8AC3E}">
        <p14:creationId xmlns:p14="http://schemas.microsoft.com/office/powerpoint/2010/main" val="2652413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F1BF42-3968-5541-92CF-6EC9957A83A8}"/>
              </a:ext>
            </a:extLst>
          </p:cNvPr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Experimental Results</a:t>
            </a: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9502CCA-905A-A64A-BCFC-113703846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27760"/>
            <a:ext cx="8229600" cy="3270842"/>
          </a:xfrm>
        </p:spPr>
      </p:pic>
    </p:spTree>
    <p:extLst>
      <p:ext uri="{BB962C8B-B14F-4D97-AF65-F5344CB8AC3E}">
        <p14:creationId xmlns:p14="http://schemas.microsoft.com/office/powerpoint/2010/main" val="1308178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E796A-0CA6-034F-AEE3-D9F4E98D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10"/>
            <a:ext cx="8229600" cy="1143000"/>
          </a:xfrm>
        </p:spPr>
        <p:txBody>
          <a:bodyPr/>
          <a:lstStyle/>
          <a:p>
            <a:r>
              <a:rPr lang="en-US" dirty="0"/>
              <a:t>Motivation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F2692-F617-134C-8DC8-61D85EB99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59456"/>
            <a:ext cx="9166022" cy="5711890"/>
          </a:xfrm>
        </p:spPr>
        <p:txBody>
          <a:bodyPr>
            <a:normAutofit/>
          </a:bodyPr>
          <a:lstStyle/>
          <a:p>
            <a:r>
              <a:rPr lang="en-US" dirty="0"/>
              <a:t>Multi-organ segmentation from medical images </a:t>
            </a:r>
          </a:p>
          <a:p>
            <a:pPr lvl="1"/>
            <a:r>
              <a:rPr lang="en-US" dirty="0"/>
              <a:t>Essential for many clinical applications</a:t>
            </a:r>
          </a:p>
          <a:p>
            <a:pPr lvl="1"/>
            <a:r>
              <a:rPr lang="en-US" dirty="0"/>
              <a:t>Dominant method</a:t>
            </a:r>
          </a:p>
          <a:p>
            <a:pPr lvl="2"/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</a:p>
          <a:p>
            <a:pPr lvl="2"/>
            <a:r>
              <a:rPr lang="en-US" altLang="zh-CN" dirty="0"/>
              <a:t>Fully-supervision</a:t>
            </a:r>
            <a:r>
              <a:rPr lang="zh-CN" altLang="en-US" dirty="0"/>
              <a:t> </a:t>
            </a:r>
            <a:endParaRPr lang="en-US" altLang="zh-CN" dirty="0"/>
          </a:p>
          <a:p>
            <a:pPr lvl="2"/>
            <a:r>
              <a:rPr lang="en-US" altLang="zh-CN" dirty="0"/>
              <a:t>Requires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labeled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time-consuming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costly</a:t>
            </a:r>
          </a:p>
          <a:p>
            <a:pPr lvl="3"/>
            <a:r>
              <a:rPr lang="en-US" sz="2400" dirty="0"/>
              <a:t>precise annotations must be hand annotated by experienced radiologists and carefully checked by additional experts</a:t>
            </a:r>
          </a:p>
          <a:p>
            <a:pPr lvl="3"/>
            <a:r>
              <a:rPr lang="en-US" sz="2400" dirty="0"/>
              <a:t>requires tedious manual input</a:t>
            </a:r>
            <a:r>
              <a:rPr lang="en-US" dirty="0"/>
              <a:t>.</a:t>
            </a:r>
          </a:p>
          <a:p>
            <a:pPr marL="1371600" lvl="3" indent="0">
              <a:buNone/>
            </a:pPr>
            <a:endParaRPr lang="en-US" altLang="zh-CN" dirty="0"/>
          </a:p>
          <a:p>
            <a:pPr marL="1371600" lvl="3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26285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2146F-26AA-AE4C-94DF-1A7B6945C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DD663-5938-D249-A69B-57CC9A4AE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711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A5AC6B-CC0B-DE4A-BA56-030F01E8D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1409700"/>
            <a:ext cx="82550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27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62129-805B-7D48-9D24-26BD1560A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61B1C3-9FDD-EE44-9E58-ECCAFABE1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994"/>
            <a:ext cx="9144000" cy="651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940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852C887-6D91-664E-8F4B-3F977F696670}"/>
              </a:ext>
            </a:extLst>
          </p:cNvPr>
          <p:cNvSpPr txBox="1">
            <a:spLocks/>
          </p:cNvSpPr>
          <p:nvPr/>
        </p:nvSpPr>
        <p:spPr>
          <a:xfrm>
            <a:off x="611560" y="213285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Hyper-Pairing Network for Multi-Phase Segmentation</a:t>
            </a:r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2524199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26FDA-30FC-224E-93CE-74F261525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24E8D6D-A6E9-2F4F-83C3-B07FFF000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16817"/>
            <a:ext cx="8229600" cy="3492728"/>
          </a:xfrm>
        </p:spPr>
      </p:pic>
    </p:spTree>
    <p:extLst>
      <p:ext uri="{BB962C8B-B14F-4D97-AF65-F5344CB8AC3E}">
        <p14:creationId xmlns:p14="http://schemas.microsoft.com/office/powerpoint/2010/main" val="391094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0BE30-23E8-7144-AA10-3D0FD5B27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202007F-8648-214C-8C42-B01204170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 better detection of PDAC mass, dual-phase pancreas protocol using contrast-enhanced CT imaging</a:t>
            </a:r>
            <a:r>
              <a:rPr lang="zh-CN" altLang="en-US" dirty="0"/>
              <a:t> </a:t>
            </a:r>
            <a:r>
              <a:rPr lang="en-US" dirty="0"/>
              <a:t>are recommended.</a:t>
            </a:r>
          </a:p>
          <a:p>
            <a:r>
              <a:rPr lang="en-US" dirty="0"/>
              <a:t>While how to efficiently integrate information from multi-modalities has been widely studied, the direction on learning multi-phase information has been rarely explored, especially for tumor detection and segmentation purposes.</a:t>
            </a:r>
          </a:p>
        </p:txBody>
      </p:sp>
    </p:spTree>
    <p:extLst>
      <p:ext uri="{BB962C8B-B14F-4D97-AF65-F5344CB8AC3E}">
        <p14:creationId xmlns:p14="http://schemas.microsoft.com/office/powerpoint/2010/main" val="2150804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582AF-9C01-354B-8BFB-07C6147C6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61AE0-4CA0-454C-BBEA-49F643614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S</a:t>
            </a:r>
            <a:r>
              <a:rPr lang="en-US" dirty="0"/>
              <a:t>egmentation of pancreatic lesion, e.g., cysts [17], is more</a:t>
            </a:r>
            <a:r>
              <a:rPr lang="zh-CN" altLang="en-US" dirty="0"/>
              <a:t> </a:t>
            </a:r>
            <a:r>
              <a:rPr lang="en-US" dirty="0"/>
              <a:t>difficult than organ segmentation due to its smaller sizes, lower contrast and texture similarity, etc. </a:t>
            </a:r>
          </a:p>
          <a:p>
            <a:r>
              <a:rPr lang="en-US" altLang="zh-CN" dirty="0"/>
              <a:t>Existing</a:t>
            </a:r>
            <a:r>
              <a:rPr lang="zh-CN" altLang="en-US" dirty="0"/>
              <a:t> </a:t>
            </a:r>
            <a:r>
              <a:rPr lang="en-US" dirty="0"/>
              <a:t>algorithms are optimized for segmenting only one type of input, and therefore cannot be directly applied to handle multi-phase data. </a:t>
            </a:r>
          </a:p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dirty="0"/>
              <a:t>to properly handle the variations between different views requires a smart information exchange strategy between different phases</a:t>
            </a:r>
          </a:p>
        </p:txBody>
      </p:sp>
    </p:spTree>
    <p:extLst>
      <p:ext uri="{BB962C8B-B14F-4D97-AF65-F5344CB8AC3E}">
        <p14:creationId xmlns:p14="http://schemas.microsoft.com/office/powerpoint/2010/main" val="38102223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4D03E-29A8-3846-8CEC-3B847F85E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HPN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63D5EF-A498-B740-BB98-099EA744A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628" y="1600200"/>
            <a:ext cx="5900743" cy="4525963"/>
          </a:xfrm>
        </p:spPr>
      </p:pic>
    </p:spTree>
    <p:extLst>
      <p:ext uri="{BB962C8B-B14F-4D97-AF65-F5344CB8AC3E}">
        <p14:creationId xmlns:p14="http://schemas.microsoft.com/office/powerpoint/2010/main" val="3145501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01B3-2405-B443-8913-7FAF5268C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HPN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55ABE7-0D6D-E24F-AE82-3C76DB6885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19336"/>
            <a:ext cx="8229600" cy="4287690"/>
          </a:xfrm>
        </p:spPr>
      </p:pic>
    </p:spTree>
    <p:extLst>
      <p:ext uri="{BB962C8B-B14F-4D97-AF65-F5344CB8AC3E}">
        <p14:creationId xmlns:p14="http://schemas.microsoft.com/office/powerpoint/2010/main" val="833002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7E77-FE89-DC43-B566-C45F0C5E7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86AE0C-A90E-F849-B379-6952EB84C0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08855"/>
            <a:ext cx="8229600" cy="3508653"/>
          </a:xfrm>
        </p:spPr>
      </p:pic>
    </p:spTree>
    <p:extLst>
      <p:ext uri="{BB962C8B-B14F-4D97-AF65-F5344CB8AC3E}">
        <p14:creationId xmlns:p14="http://schemas.microsoft.com/office/powerpoint/2010/main" val="3532648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84050-1E78-3C48-8326-0C0092915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Potential</a:t>
            </a:r>
            <a:r>
              <a:rPr lang="zh-CN" altLang="en-US" dirty="0"/>
              <a:t> </a:t>
            </a:r>
            <a:r>
              <a:rPr lang="en-US" altLang="zh-CN" dirty="0"/>
              <a:t>clinical</a:t>
            </a:r>
            <a:r>
              <a:rPr lang="zh-CN" altLang="en-US" dirty="0"/>
              <a:t> </a:t>
            </a:r>
            <a:r>
              <a:rPr lang="en-US" altLang="zh-CN" dirty="0"/>
              <a:t>value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FCAF3-3FC7-B140-A0E1-F3E204823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11/239 cases are false negatives which failed to detect any PDAC mass using either phase (Dice = 0%). Out of these 11 cases, 7 cases are successfully detected by HPN.</a:t>
            </a:r>
          </a:p>
          <a:p>
            <a:r>
              <a:rPr lang="en-US" altLang="zh-CN" dirty="0"/>
              <a:t>HPN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improves</a:t>
            </a:r>
            <a:r>
              <a:rPr lang="zh-CN" altLang="en-US" dirty="0"/>
              <a:t> </a:t>
            </a:r>
            <a:r>
              <a:rPr lang="en-US" altLang="zh-CN" dirty="0"/>
              <a:t>segmentation</a:t>
            </a:r>
            <a:r>
              <a:rPr lang="zh-CN" altLang="en-US" dirty="0"/>
              <a:t> </a:t>
            </a:r>
            <a:r>
              <a:rPr lang="en-US" altLang="zh-CN" dirty="0"/>
              <a:t>accuracy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reduces</a:t>
            </a:r>
            <a:r>
              <a:rPr lang="zh-CN" altLang="en-US" dirty="0"/>
              <a:t> </a:t>
            </a:r>
            <a:r>
              <a:rPr lang="en-US" altLang="zh-CN" dirty="0"/>
              <a:t>missing</a:t>
            </a:r>
            <a:r>
              <a:rPr lang="zh-CN" altLang="en-US" dirty="0"/>
              <a:t> </a:t>
            </a:r>
            <a:r>
              <a:rPr lang="en-US" altLang="zh-CN" dirty="0"/>
              <a:t>rates,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clinical</a:t>
            </a:r>
            <a:r>
              <a:rPr lang="zh-CN" altLang="en-US" dirty="0"/>
              <a:t> </a:t>
            </a:r>
            <a:r>
              <a:rPr lang="en-US" altLang="zh-CN" dirty="0"/>
              <a:t>meaningful.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737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2A61A-CEFF-1347-A0D8-653B37108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5585"/>
            <a:ext cx="8229600" cy="1143000"/>
          </a:xfrm>
        </p:spPr>
        <p:txBody>
          <a:bodyPr/>
          <a:lstStyle/>
          <a:p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weak</a:t>
            </a:r>
            <a:r>
              <a:rPr lang="zh-CN" altLang="en-US" dirty="0"/>
              <a:t> </a:t>
            </a:r>
            <a:r>
              <a:rPr lang="en-US" altLang="zh-CN" dirty="0"/>
              <a:t>labels</a:t>
            </a:r>
            <a:r>
              <a:rPr lang="zh-CN" altLang="en-US" dirty="0"/>
              <a:t> </a:t>
            </a:r>
            <a:r>
              <a:rPr lang="en-US" altLang="zh-CN" dirty="0"/>
              <a:t>exist!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5B115F-54C7-424A-80B4-4AAF0F26A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546949"/>
            <a:ext cx="7221540" cy="207794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1AF8F7-3126-5C4A-80C8-FC167AC36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95" y="3773886"/>
            <a:ext cx="7754518" cy="21570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069D03-5DE9-C44D-8D70-553B48A15435}"/>
              </a:ext>
            </a:extLst>
          </p:cNvPr>
          <p:cNvSpPr txBox="1"/>
          <p:nvPr/>
        </p:nvSpPr>
        <p:spPr>
          <a:xfrm>
            <a:off x="845643" y="6079912"/>
            <a:ext cx="9145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[1]</a:t>
            </a:r>
            <a:r>
              <a:rPr lang="zh-CN" altLang="en-US" dirty="0"/>
              <a:t> </a:t>
            </a:r>
            <a:r>
              <a:rPr lang="en-US" dirty="0"/>
              <a:t>Bearman, Amy, et al. “What’s the point: Semantic segmentation with point supervision.” </a:t>
            </a:r>
            <a:r>
              <a:rPr lang="en-US" altLang="zh-CN" i="1" dirty="0"/>
              <a:t>ECCV</a:t>
            </a:r>
            <a:r>
              <a:rPr lang="zh-CN" altLang="en-US" i="1" dirty="0"/>
              <a:t> </a:t>
            </a:r>
            <a:r>
              <a:rPr lang="en-US" dirty="0"/>
              <a:t>2016.</a:t>
            </a:r>
          </a:p>
        </p:txBody>
      </p:sp>
    </p:spTree>
    <p:extLst>
      <p:ext uri="{BB962C8B-B14F-4D97-AF65-F5344CB8AC3E}">
        <p14:creationId xmlns:p14="http://schemas.microsoft.com/office/powerpoint/2010/main" val="2608155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3C0FB-1ACC-8A45-8BA3-BCF7C8C7A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310660-69B4-BB42-9723-51B45C646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37319"/>
            <a:ext cx="7089079" cy="6583362"/>
          </a:xfrm>
        </p:spPr>
      </p:pic>
    </p:spTree>
    <p:extLst>
      <p:ext uri="{BB962C8B-B14F-4D97-AF65-F5344CB8AC3E}">
        <p14:creationId xmlns:p14="http://schemas.microsoft.com/office/powerpoint/2010/main" val="1912072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941662-0B12-6046-AA7E-6337A3F19D37}"/>
              </a:ext>
            </a:extLst>
          </p:cNvPr>
          <p:cNvSpPr txBox="1"/>
          <p:nvPr/>
        </p:nvSpPr>
        <p:spPr>
          <a:xfrm>
            <a:off x="2771800" y="1916832"/>
            <a:ext cx="35552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Q &amp; A</a:t>
            </a:r>
          </a:p>
          <a:p>
            <a:pPr algn="ctr"/>
            <a:endParaRPr lang="en-US" sz="3200"/>
          </a:p>
          <a:p>
            <a:pPr algn="ctr"/>
            <a:r>
              <a:rPr lang="en-US" sz="3200"/>
              <a:t>Thanks for listening!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69336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573FB3-BCAC-7749-BB42-A1552647B6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04" y="1521539"/>
            <a:ext cx="7273791" cy="207147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96A7001-7497-9442-9BF6-6D683F76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weak</a:t>
            </a:r>
            <a:r>
              <a:rPr lang="zh-CN" altLang="en-US" dirty="0"/>
              <a:t> </a:t>
            </a:r>
            <a:r>
              <a:rPr lang="en-US" altLang="zh-CN" dirty="0"/>
              <a:t>labels</a:t>
            </a:r>
            <a:r>
              <a:rPr lang="zh-CN" altLang="en-US" dirty="0"/>
              <a:t> </a:t>
            </a:r>
            <a:r>
              <a:rPr lang="en-US" altLang="zh-CN" dirty="0"/>
              <a:t>exist!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BF9C60-32AA-5D4E-9898-E65CAD23E40D}"/>
              </a:ext>
            </a:extLst>
          </p:cNvPr>
          <p:cNvSpPr txBox="1"/>
          <p:nvPr/>
        </p:nvSpPr>
        <p:spPr>
          <a:xfrm>
            <a:off x="611559" y="5598766"/>
            <a:ext cx="8435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[2]</a:t>
            </a:r>
            <a:r>
              <a:rPr lang="zh-CN" altLang="en-US" dirty="0"/>
              <a:t> </a:t>
            </a:r>
            <a:r>
              <a:rPr lang="en-US" dirty="0"/>
              <a:t>Lin, Di, et al. "</a:t>
            </a:r>
            <a:r>
              <a:rPr lang="en-US" dirty="0" err="1"/>
              <a:t>Scribblesup</a:t>
            </a:r>
            <a:r>
              <a:rPr lang="en-US" dirty="0"/>
              <a:t>: Scribble-supervised convolutional networks for semantic segmentation." </a:t>
            </a:r>
            <a:r>
              <a:rPr lang="en-US" altLang="zh-CN" dirty="0"/>
              <a:t>CVPR</a:t>
            </a:r>
            <a:r>
              <a:rPr lang="en-US" dirty="0"/>
              <a:t> 2016.</a:t>
            </a:r>
          </a:p>
          <a:p>
            <a:r>
              <a:rPr lang="en-US" altLang="zh-CN" dirty="0"/>
              <a:t>[3]</a:t>
            </a:r>
            <a:r>
              <a:rPr lang="zh-CN" altLang="en-US" dirty="0"/>
              <a:t> </a:t>
            </a:r>
            <a:r>
              <a:rPr lang="en-US" dirty="0"/>
              <a:t>Papandreou, George, et al. “Weakly-and semi-supervised learning of a deep convolutional network for semantic image segmentation.” </a:t>
            </a:r>
            <a:r>
              <a:rPr lang="en-US" altLang="zh-CN" dirty="0"/>
              <a:t>CVPR</a:t>
            </a:r>
            <a:r>
              <a:rPr lang="zh-CN" altLang="en-US" dirty="0"/>
              <a:t> </a:t>
            </a:r>
            <a:r>
              <a:rPr lang="en-US" dirty="0"/>
              <a:t>2015.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FA719B-7001-F146-8FA5-A5E8145A96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61"/>
          <a:stretch/>
        </p:blipFill>
        <p:spPr>
          <a:xfrm>
            <a:off x="611559" y="3423387"/>
            <a:ext cx="7597335" cy="207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236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DFB00-63DD-F647-B7F7-EE6810FA1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747A2-3A11-E046-A7E7-0D2517E44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types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supervision</a:t>
            </a:r>
            <a:r>
              <a:rPr lang="zh-CN" altLang="en-US" dirty="0"/>
              <a:t> </a:t>
            </a:r>
            <a:r>
              <a:rPr lang="en-US" altLang="zh-CN" dirty="0"/>
              <a:t>exist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easily</a:t>
            </a:r>
            <a:r>
              <a:rPr lang="zh-CN" altLang="en-US" dirty="0"/>
              <a:t> </a:t>
            </a:r>
            <a:r>
              <a:rPr lang="en-US" altLang="zh-CN" dirty="0"/>
              <a:t>accessible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pixel-wise</a:t>
            </a:r>
            <a:r>
              <a:rPr lang="zh-CN" altLang="en-US" dirty="0"/>
              <a:t> </a:t>
            </a:r>
            <a:r>
              <a:rPr lang="en-US" altLang="zh-CN" dirty="0"/>
              <a:t>labels.</a:t>
            </a:r>
          </a:p>
          <a:p>
            <a:r>
              <a:rPr lang="en-US" altLang="zh-CN" dirty="0"/>
              <a:t>Propose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loss</a:t>
            </a:r>
            <a:r>
              <a:rPr lang="zh-CN" altLang="en-US" dirty="0"/>
              <a:t> </a:t>
            </a:r>
            <a:r>
              <a:rPr lang="en-US" altLang="zh-CN" dirty="0"/>
              <a:t>terms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guide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supervision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CNN-based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236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9742A-8889-9647-A2FC-E2490C5C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Semi-supervision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medical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EC11B-8F9E-0B4F-ABA4-40A873B1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133056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Self-training</a:t>
            </a:r>
            <a:r>
              <a:rPr lang="zh-CN" altLang="en-US" dirty="0"/>
              <a:t> </a:t>
            </a:r>
            <a:r>
              <a:rPr lang="en-US" altLang="zh-CN" dirty="0"/>
              <a:t>[4]:</a:t>
            </a:r>
          </a:p>
          <a:p>
            <a:pPr lvl="1"/>
            <a:r>
              <a:rPr lang="en-US" sz="2400" dirty="0"/>
              <a:t>Train an FCN on both labeled and unlabeled data, and alternately update automated segmentations (pseudo-labels) for unlabeled data a</a:t>
            </a:r>
            <a:r>
              <a:rPr lang="en-US" altLang="zh-CN" sz="2400" dirty="0"/>
              <a:t>s</a:t>
            </a:r>
            <a:r>
              <a:rPr lang="zh-CN" altLang="en-US" sz="2400" dirty="0"/>
              <a:t> </a:t>
            </a:r>
            <a:r>
              <a:rPr lang="en-US" altLang="zh-CN" sz="2400" dirty="0"/>
              <a:t>well</a:t>
            </a:r>
            <a:r>
              <a:rPr lang="zh-CN" altLang="en-US" sz="2400" dirty="0"/>
              <a:t> </a:t>
            </a:r>
            <a:r>
              <a:rPr lang="en-US" altLang="zh-CN" sz="2400" dirty="0"/>
              <a:t>as</a:t>
            </a:r>
            <a:r>
              <a:rPr lang="en-US" sz="2400" dirty="0"/>
              <a:t> the network parameters</a:t>
            </a:r>
            <a:r>
              <a:rPr lang="zh-CN" altLang="en-US" sz="2400" dirty="0"/>
              <a:t> </a:t>
            </a:r>
            <a:r>
              <a:rPr lang="en-US" altLang="zh-CN" sz="2400" dirty="0"/>
              <a:t>[3]</a:t>
            </a:r>
          </a:p>
          <a:p>
            <a:pPr lvl="2"/>
            <a:r>
              <a:rPr lang="en-US" dirty="0"/>
              <a:t>error</a:t>
            </a:r>
            <a:r>
              <a:rPr lang="en-US" altLang="zh-CN" dirty="0"/>
              <a:t>s</a:t>
            </a:r>
            <a:r>
              <a:rPr lang="en-US" dirty="0"/>
              <a:t> induce</a:t>
            </a:r>
            <a:r>
              <a:rPr lang="en-US" altLang="zh-CN" dirty="0"/>
              <a:t>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inaccurate</a:t>
            </a:r>
            <a:r>
              <a:rPr lang="zh-CN" altLang="en-US" dirty="0"/>
              <a:t> </a:t>
            </a:r>
            <a:r>
              <a:rPr lang="en-US" dirty="0"/>
              <a:t>pseudo-labels will be reinforced by the network during</a:t>
            </a:r>
            <a:r>
              <a:rPr lang="zh-CN" altLang="en-US" dirty="0"/>
              <a:t> </a:t>
            </a:r>
            <a:r>
              <a:rPr lang="en-US" altLang="zh-CN" dirty="0"/>
              <a:t>training.</a:t>
            </a:r>
          </a:p>
          <a:p>
            <a:r>
              <a:rPr lang="en-US" dirty="0"/>
              <a:t>How to improve the quality of pseudo-labels</a:t>
            </a:r>
          </a:p>
          <a:p>
            <a:pPr lvl="1"/>
            <a:r>
              <a:rPr lang="en-US" altLang="zh-CN" dirty="0"/>
              <a:t>CT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volumes</a:t>
            </a:r>
            <a:endParaRPr lang="en-US" dirty="0"/>
          </a:p>
          <a:p>
            <a:pPr lvl="1"/>
            <a:r>
              <a:rPr lang="en-US" altLang="zh-CN" sz="2400" dirty="0"/>
              <a:t>M</a:t>
            </a:r>
            <a:r>
              <a:rPr lang="en-US" sz="2400" dirty="0"/>
              <a:t>ulti-view property</a:t>
            </a:r>
            <a:r>
              <a:rPr lang="en-US" altLang="zh-CN" sz="2400" dirty="0"/>
              <a:t>,</a:t>
            </a:r>
            <a:r>
              <a:rPr lang="en-US" sz="2400" dirty="0"/>
              <a:t> </a:t>
            </a:r>
            <a:r>
              <a:rPr lang="en-US" sz="2400" i="1" dirty="0"/>
              <a:t>i.e.</a:t>
            </a:r>
            <a:r>
              <a:rPr lang="en-US" sz="2400" dirty="0"/>
              <a:t>, the axial, coronal, and sagittal </a:t>
            </a:r>
            <a:r>
              <a:rPr lang="en-US" altLang="zh-CN" sz="2400" dirty="0"/>
              <a:t>slices</a:t>
            </a:r>
            <a:endParaRPr lang="en-US" sz="2400" dirty="0"/>
          </a:p>
          <a:p>
            <a:pPr lvl="1"/>
            <a:r>
              <a:rPr lang="en-US" altLang="zh-CN" sz="2400" dirty="0"/>
              <a:t>Co-training</a:t>
            </a:r>
            <a:r>
              <a:rPr lang="zh-CN" altLang="en-US" sz="2400" dirty="0"/>
              <a:t> </a:t>
            </a:r>
            <a:r>
              <a:rPr lang="en-US" altLang="zh-CN" sz="2400" dirty="0"/>
              <a:t>as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natural</a:t>
            </a:r>
            <a:r>
              <a:rPr lang="zh-CN" altLang="en-US" sz="2400" dirty="0"/>
              <a:t> </a:t>
            </a:r>
            <a:r>
              <a:rPr lang="en-US" altLang="zh-CN" sz="2400" dirty="0"/>
              <a:t>paradigm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deal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multi-view</a:t>
            </a:r>
            <a:r>
              <a:rPr lang="zh-CN" altLang="en-US" sz="2400" dirty="0"/>
              <a:t> </a:t>
            </a:r>
            <a:r>
              <a:rPr lang="en-US" altLang="zh-CN" sz="2400" dirty="0"/>
              <a:t>property</a:t>
            </a:r>
            <a:endParaRPr lang="en-US" sz="2400" dirty="0"/>
          </a:p>
          <a:p>
            <a:pPr marL="0" indent="0">
              <a:buNone/>
            </a:pPr>
            <a:endParaRPr lang="en-US" altLang="zh-CN" dirty="0"/>
          </a:p>
          <a:p>
            <a:pPr marL="914400" lvl="2" indent="0">
              <a:buNone/>
            </a:pPr>
            <a:endParaRPr lang="en-US" altLang="zh-CN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747208-D427-8540-A467-407DB0DF7E32}"/>
              </a:ext>
            </a:extLst>
          </p:cNvPr>
          <p:cNvSpPr/>
          <p:nvPr/>
        </p:nvSpPr>
        <p:spPr>
          <a:xfrm>
            <a:off x="304002" y="5998587"/>
            <a:ext cx="88195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[3]</a:t>
            </a:r>
            <a:r>
              <a:rPr lang="en-US" sz="1600" dirty="0"/>
              <a:t> W. Bai, O. </a:t>
            </a:r>
            <a:r>
              <a:rPr lang="en-US" sz="1600" dirty="0" err="1"/>
              <a:t>Oktay</a:t>
            </a:r>
            <a:r>
              <a:rPr lang="en-US" sz="1600" dirty="0"/>
              <a:t>, M. Sinclair, H. Suzuki, M. </a:t>
            </a:r>
            <a:r>
              <a:rPr lang="en-US" sz="1600" dirty="0" err="1"/>
              <a:t>Rajchl</a:t>
            </a:r>
            <a:r>
              <a:rPr lang="en-US" sz="1600" dirty="0"/>
              <a:t>, G. </a:t>
            </a:r>
            <a:r>
              <a:rPr lang="en-US" sz="1600" dirty="0" err="1"/>
              <a:t>Tarroni</a:t>
            </a:r>
            <a:r>
              <a:rPr lang="en-US" sz="1600" dirty="0"/>
              <a:t>, B. </a:t>
            </a:r>
            <a:r>
              <a:rPr lang="en-US" sz="1600" dirty="0" err="1"/>
              <a:t>Glocker</a:t>
            </a:r>
            <a:r>
              <a:rPr lang="en-US" sz="1600" dirty="0"/>
              <a:t>, A. King, P. M. Matthews, and D. </a:t>
            </a:r>
            <a:r>
              <a:rPr lang="en-US" sz="1600" dirty="0" err="1"/>
              <a:t>Rueckert</a:t>
            </a:r>
            <a:r>
              <a:rPr lang="en-US" sz="1600" dirty="0"/>
              <a:t>. Semi-supervised learning for network-based cardiac </a:t>
            </a:r>
            <a:r>
              <a:rPr lang="en-US" sz="1600" dirty="0" err="1"/>
              <a:t>mr</a:t>
            </a:r>
            <a:r>
              <a:rPr lang="en-US" sz="1600" dirty="0"/>
              <a:t> image segmentation. In MICCAI</a:t>
            </a:r>
            <a:r>
              <a:rPr lang="en-US" altLang="zh-CN" sz="1600" dirty="0"/>
              <a:t>2017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77358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4F3FF-FD1D-6E42-A1E8-9B8BD79A9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84984"/>
          </a:xfrm>
        </p:spPr>
        <p:txBody>
          <a:bodyPr/>
          <a:lstStyle/>
          <a:p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Multi-Planar</a:t>
            </a:r>
            <a:r>
              <a:rPr lang="zh-CN" altLang="en-US" dirty="0"/>
              <a:t> </a:t>
            </a:r>
            <a:r>
              <a:rPr lang="en-US" altLang="zh-CN" dirty="0"/>
              <a:t>Co-training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learned in a co-training style which can mine consensus information from multiple planes like the sagittal, coronal, and axial planes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Multi</a:t>
            </a:r>
            <a:r>
              <a:rPr lang="en-US" altLang="zh-CN" dirty="0"/>
              <a:t>-</a:t>
            </a:r>
            <a:r>
              <a:rPr lang="en-US" dirty="0"/>
              <a:t>planar fusion is applied to generate more reliable pseudo</a:t>
            </a:r>
            <a:r>
              <a:rPr lang="en-US" altLang="zh-CN" dirty="0"/>
              <a:t>-</a:t>
            </a:r>
            <a:r>
              <a:rPr lang="en-US" dirty="0"/>
              <a:t>labels</a:t>
            </a:r>
          </a:p>
          <a:p>
            <a:pPr marL="457200" lvl="1" indent="0">
              <a:spcAft>
                <a:spcPts val="1200"/>
              </a:spcAft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CC721E1-62D1-8E46-8723-1EF1F08A6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Semi-supervision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medical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351570-340B-6D4C-8CD6-FA8991C01021}"/>
              </a:ext>
            </a:extLst>
          </p:cNvPr>
          <p:cNvSpPr/>
          <p:nvPr/>
        </p:nvSpPr>
        <p:spPr>
          <a:xfrm>
            <a:off x="162201" y="5373216"/>
            <a:ext cx="88195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[4]</a:t>
            </a:r>
            <a:r>
              <a:rPr lang="zh-CN" alt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/>
              <a:t>Zhou, Yuyin, et al. "Semi-supervised 3D abdominal multi-organ segmentation via deep multi-planar co-training." </a:t>
            </a:r>
            <a:r>
              <a:rPr lang="en-US" i="1" dirty="0"/>
              <a:t>2019 WACV</a:t>
            </a:r>
            <a:r>
              <a:rPr lang="en-US" dirty="0"/>
              <a:t>. IEEE, 2019</a:t>
            </a:r>
            <a:endParaRPr lang="en-US" altLang="zh-CN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735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589AF81-3D0C-1F42-9ACF-6D51611A3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4" y="1600200"/>
            <a:ext cx="8185252" cy="4525963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0A1E995-D639-2F43-8549-CE0373FCE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Semi-supervision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medical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C86D73-5567-3549-82B4-C5FDFC9B9943}"/>
              </a:ext>
            </a:extLst>
          </p:cNvPr>
          <p:cNvSpPr/>
          <p:nvPr/>
        </p:nvSpPr>
        <p:spPr>
          <a:xfrm>
            <a:off x="313612" y="6123590"/>
            <a:ext cx="88195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[5]</a:t>
            </a:r>
            <a:r>
              <a:rPr lang="en-US" dirty="0"/>
              <a:t> Xia, </a:t>
            </a:r>
            <a:r>
              <a:rPr lang="en-US" dirty="0" err="1"/>
              <a:t>Yingda</a:t>
            </a:r>
            <a:r>
              <a:rPr lang="en-US" dirty="0"/>
              <a:t>, et al. "3D Semi-Supervised Learning with Uncertainty-Aware Multi-View Co-Training." </a:t>
            </a:r>
            <a:r>
              <a:rPr lang="en-US" i="1" dirty="0" err="1"/>
              <a:t>arXiv</a:t>
            </a:r>
            <a:endParaRPr lang="en-US" altLang="zh-CN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743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1D1B6-F2D3-7144-A9E2-905090F75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Weak</a:t>
            </a:r>
            <a:r>
              <a:rPr lang="zh-CN" altLang="en-US" dirty="0"/>
              <a:t> </a:t>
            </a:r>
            <a:r>
              <a:rPr lang="en-US" altLang="zh-CN" dirty="0"/>
              <a:t>supervisions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Medical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bounding</a:t>
            </a:r>
            <a:r>
              <a:rPr lang="zh-CN" altLang="en-US" dirty="0"/>
              <a:t> </a:t>
            </a:r>
            <a:r>
              <a:rPr lang="en-US" altLang="zh-CN" dirty="0"/>
              <a:t>boxes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3D2A56-1FB8-7440-8C8F-6B9CF55A9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676" y="1533209"/>
            <a:ext cx="5832648" cy="2188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E62E47-E6F4-3340-8435-85A52A8EB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709" y="3760238"/>
            <a:ext cx="5832648" cy="2188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B00EFAC-350F-CA45-A94C-291BE3990466}"/>
              </a:ext>
            </a:extLst>
          </p:cNvPr>
          <p:cNvSpPr/>
          <p:nvPr/>
        </p:nvSpPr>
        <p:spPr>
          <a:xfrm>
            <a:off x="437443" y="6026461"/>
            <a:ext cx="90723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[6]</a:t>
            </a:r>
            <a:r>
              <a:rPr lang="en-US" sz="1600" dirty="0"/>
              <a:t> M. </a:t>
            </a:r>
            <a:r>
              <a:rPr lang="en-US" sz="1600" dirty="0" err="1"/>
              <a:t>Rajchl</a:t>
            </a:r>
            <a:r>
              <a:rPr lang="zh-CN" altLang="en-US" sz="1600" dirty="0"/>
              <a:t> </a:t>
            </a:r>
            <a:r>
              <a:rPr lang="en-US" sz="1600" dirty="0"/>
              <a:t>et al. </a:t>
            </a:r>
            <a:r>
              <a:rPr lang="en-US" sz="1600" dirty="0" err="1"/>
              <a:t>Deepcut</a:t>
            </a:r>
            <a:r>
              <a:rPr lang="en-US" sz="1600" dirty="0"/>
              <a:t>: Object segmentation from bounding box annotations using convolutional neural networks. </a:t>
            </a:r>
            <a:r>
              <a:rPr lang="en-US" altLang="zh-CN" sz="1600" dirty="0"/>
              <a:t>TMI,</a:t>
            </a:r>
            <a:r>
              <a:rPr lang="zh-CN" altLang="en-US" sz="1600" dirty="0"/>
              <a:t> </a:t>
            </a:r>
            <a:r>
              <a:rPr lang="en-US" sz="1600" dirty="0"/>
              <a:t>2017</a:t>
            </a:r>
            <a:endParaRPr lang="en-US" altLang="zh-CN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510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5645</TotalTime>
  <Words>940</Words>
  <Application>Microsoft Macintosh PowerPoint</Application>
  <PresentationFormat>On-screen Show (4:3)</PresentationFormat>
  <Paragraphs>88</Paragraphs>
  <Slides>31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Tahoma</vt:lpstr>
      <vt:lpstr>Wingdings</vt:lpstr>
      <vt:lpstr>Office Theme</vt:lpstr>
      <vt:lpstr>Prior-aware Neural Network for Partially-Supervised Multi-Organ Segmentation and Hyper-Pairing Network for Multi-Phase PDAC Segmentation</vt:lpstr>
      <vt:lpstr>Motivation </vt:lpstr>
      <vt:lpstr>Many weak labels exist!</vt:lpstr>
      <vt:lpstr>Many weak labels exist!</vt:lpstr>
      <vt:lpstr>Summary</vt:lpstr>
      <vt:lpstr>Semi-supervision in medical image analysis</vt:lpstr>
      <vt:lpstr>Semi-supervision in medical image analysis</vt:lpstr>
      <vt:lpstr>Semi-supervision in medical image analysis</vt:lpstr>
      <vt:lpstr>Weak supervisions in Medical Image Analysis – bounding boxes</vt:lpstr>
      <vt:lpstr>Weak supervisions in Medical image analysis</vt:lpstr>
      <vt:lpstr>PowerPoint Presentation</vt:lpstr>
      <vt:lpstr>Prior-aware Neural Network for Partially-Supervised Multi-Organ</vt:lpstr>
      <vt:lpstr>Motivation – Priors </vt:lpstr>
      <vt:lpstr>Motivation</vt:lpstr>
      <vt:lpstr>PaNN</vt:lpstr>
      <vt:lpstr>PowerPoint Presentation</vt:lpstr>
      <vt:lpstr>Overall Framework</vt:lpstr>
      <vt:lpstr>Experimental Results</vt:lpstr>
      <vt:lpstr>PowerPoint Presentation</vt:lpstr>
      <vt:lpstr>Experimental Results</vt:lpstr>
      <vt:lpstr>Experimental Results</vt:lpstr>
      <vt:lpstr>PowerPoint Presentation</vt:lpstr>
      <vt:lpstr>Background</vt:lpstr>
      <vt:lpstr>Motivation</vt:lpstr>
      <vt:lpstr>Challenges</vt:lpstr>
      <vt:lpstr>HPN</vt:lpstr>
      <vt:lpstr>HPN</vt:lpstr>
      <vt:lpstr>Results</vt:lpstr>
      <vt:lpstr>Potential clinical value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Irmak Dogruyusever - Dekon Congress &amp; Tourism</dc:creator>
  <cp:lastModifiedBy>Yuyin Zhou</cp:lastModifiedBy>
  <cp:revision>100</cp:revision>
  <dcterms:created xsi:type="dcterms:W3CDTF">2018-08-09T06:46:22Z</dcterms:created>
  <dcterms:modified xsi:type="dcterms:W3CDTF">2020-07-28T18:21:07Z</dcterms:modified>
</cp:coreProperties>
</file>